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9" r:id="rId3"/>
    <p:sldId id="258" r:id="rId4"/>
    <p:sldId id="270" r:id="rId5"/>
    <p:sldId id="257" r:id="rId6"/>
    <p:sldId id="267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0" r:id="rId21"/>
    <p:sldId id="288" r:id="rId22"/>
    <p:sldId id="268" r:id="rId23"/>
    <p:sldId id="289" r:id="rId24"/>
    <p:sldId id="290" r:id="rId25"/>
    <p:sldId id="291" r:id="rId26"/>
    <p:sldId id="306" r:id="rId27"/>
    <p:sldId id="292" r:id="rId28"/>
    <p:sldId id="293" r:id="rId29"/>
    <p:sldId id="295" r:id="rId30"/>
    <p:sldId id="303" r:id="rId31"/>
    <p:sldId id="304" r:id="rId32"/>
    <p:sldId id="296" r:id="rId33"/>
    <p:sldId id="297" r:id="rId34"/>
    <p:sldId id="298" r:id="rId35"/>
    <p:sldId id="299" r:id="rId36"/>
    <p:sldId id="300" r:id="rId37"/>
    <p:sldId id="302" r:id="rId38"/>
    <p:sldId id="301" r:id="rId39"/>
    <p:sldId id="305" r:id="rId40"/>
    <p:sldId id="307" r:id="rId41"/>
    <p:sldId id="308" r:id="rId42"/>
    <p:sldId id="266" r:id="rId43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64" d="100"/>
          <a:sy n="64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9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0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55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95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4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93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76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302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5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26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13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10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05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788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85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78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357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244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8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10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8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81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47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43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45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5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21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51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8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677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93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0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1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79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33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&#54644;&#50808;&#44048;&#50684;&#48337;now.kr/" TargetMode="Externa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1B2C0BF-76C3-7CD2-04CA-22D8FA122520}"/>
              </a:ext>
            </a:extLst>
          </p:cNvPr>
          <p:cNvSpPr txBox="1"/>
          <p:nvPr/>
        </p:nvSpPr>
        <p:spPr>
          <a:xfrm>
            <a:off x="3763728" y="3045093"/>
            <a:ext cx="10028707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안전보건 및</a:t>
            </a:r>
            <a:endParaRPr lang="en-US" altLang="ko-KR" sz="80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ko-KR" altLang="en-US" sz="80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해외감염병</a:t>
            </a:r>
            <a:r>
              <a:rPr lang="ko-KR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r>
              <a:rPr lang="en-US" altLang="ko-KR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en-US" altLang="ko-KR" sz="8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836182" y="5599638"/>
            <a:ext cx="16080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- </a:t>
            </a:r>
            <a:r>
              <a:rPr lang="ko-KR" altLang="en-US" sz="6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한국을 세계로</a:t>
            </a:r>
            <a:r>
              <a:rPr lang="en-US" altLang="ko-KR" sz="6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, </a:t>
            </a:r>
            <a:r>
              <a:rPr lang="ko-KR" altLang="en-US" sz="6600" dirty="0" smtClean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세계를 한국에</a:t>
            </a:r>
            <a:endParaRPr lang="en-US" altLang="ko-KR" sz="6600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pic>
        <p:nvPicPr>
          <p:cNvPr id="2" name="국가대표 OST Butterfly 가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773399" y="9875838"/>
            <a:ext cx="1782763" cy="1002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ㅅ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ㄱ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ㅍ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ㄹ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싱 가 포 르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2858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ㅈ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ㅌ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이 집 트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8" name="하트 7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도시 이름 맞추기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ㅁ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ㄷ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ㄹ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ㄷ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마 드 리 드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112598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ㄴ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ㅍ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ㄹ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나 폴 리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88975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ㅂ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ㄱ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ㄷ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ㄷ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바 그 다 드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189391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ㅁ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ㅁ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마 이 애 미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144485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ㅈ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ㄴ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ㅂ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제 네 바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10712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ㅍ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ㄹ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ㅎ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프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라 하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226272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ㅅ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ㅌ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ㅂ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이 스 탄 불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205342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ㅁ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ㄱ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ㄷ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ㅅ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모 가 디 슈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8" name="하트 7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0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1026" name="Picture 2" descr="세계 속의 한국, 한국을 통해 바라보는 세계《서강대학교 글로벌한국학전공》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4" y="931862"/>
            <a:ext cx="9625857" cy="801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1131177" y="1162050"/>
            <a:ext cx="5429250" cy="77819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목표</a:t>
            </a:r>
            <a:endParaRPr lang="en-US" altLang="ko-KR" sz="5400" dirty="0" smtClean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보람</a:t>
            </a:r>
            <a:endParaRPr lang="en-US" altLang="ko-KR" sz="5400" dirty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긍지</a:t>
            </a:r>
            <a:endParaRPr lang="en-US" altLang="ko-KR" sz="5400" dirty="0" smtClean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소득</a:t>
            </a:r>
            <a:endParaRPr lang="en-US" altLang="ko-KR" sz="5400" dirty="0" smtClean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국위선양</a:t>
            </a:r>
            <a:endParaRPr lang="en-US" altLang="ko-KR" sz="5400" dirty="0" smtClean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accent2">
                    <a:lumMod val="50000"/>
                  </a:schemeClr>
                </a:solidFill>
                <a:latin typeface="세종학당 제목체"/>
              </a:rPr>
              <a:t>…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ko-KR" altLang="en-US" sz="5400" dirty="0">
              <a:solidFill>
                <a:schemeClr val="accent2">
                  <a:lumMod val="50000"/>
                </a:schemeClr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302904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2884486" y="4152930"/>
            <a:ext cx="117872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 교육</a:t>
            </a:r>
            <a:r>
              <a:rPr lang="en-US" altLang="ko-K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해당 국가나 지역의 작업 환경과 관련된 안전과 보건에 대한 지식과 교육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근로자의 근무 중 발생할 수 있는 잠재적 위험 인식 및 예방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근로자의 안전 의식 함양 및 사고와 질병 예방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 이란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5345118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각 국가의 안전 보건에 관한 법규와 규정 차이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기후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식품</a:t>
            </a:r>
            <a:r>
              <a:rPr lang="en-US" altLang="ko-KR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 근무 환경의 차이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문화적 차이 및 의사 소통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조직 및 국가의 위상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11" name="그룹 1001"/>
          <p:cNvGrpSpPr/>
          <p:nvPr/>
        </p:nvGrpSpPr>
        <p:grpSpPr>
          <a:xfrm>
            <a:off x="10693377" y="5345118"/>
            <a:ext cx="5480073" cy="3659493"/>
            <a:chOff x="296657" y="243161"/>
            <a:chExt cx="6171429" cy="6171429"/>
          </a:xfrm>
        </p:grpSpPr>
        <p:pic>
          <p:nvPicPr>
            <p:cNvPr id="12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657" y="243161"/>
              <a:ext cx="6171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1900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사전 지역 정보 확인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법률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관습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언어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치안상태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대사관 및 영사관 위치 확인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전화번호 저장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해외 연락처 공유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항공일정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체류지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 소재와 안부 확인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국가별 주요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확인 및 예방 접종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복용 약이 있는 경우 처방전 준비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건강기록체크지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혈액형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알러지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복용중인 약물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지병 등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비상 상비약 및 여분 안경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미리 소액권으로 환전 후 나누어 보관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서류는 사본 준비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방수 팩 보관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출국 전 준비 사항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02"/>
          <p:cNvGrpSpPr/>
          <p:nvPr/>
        </p:nvGrpSpPr>
        <p:grpSpPr>
          <a:xfrm>
            <a:off x="13116883" y="4345169"/>
            <a:ext cx="2387167" cy="2004527"/>
            <a:chOff x="11671733" y="243161"/>
            <a:chExt cx="6171429" cy="5421219"/>
          </a:xfrm>
        </p:grpSpPr>
        <p:pic>
          <p:nvPicPr>
            <p:cNvPr id="10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1733" y="243161"/>
              <a:ext cx="6171429" cy="5421219"/>
            </a:xfrm>
            <a:prstGeom prst="rect">
              <a:avLst/>
            </a:prstGeom>
          </p:spPr>
        </p:pic>
      </p:grpSp>
      <p:grpSp>
        <p:nvGrpSpPr>
          <p:cNvPr id="11" name="그룹 1003"/>
          <p:cNvGrpSpPr/>
          <p:nvPr/>
        </p:nvGrpSpPr>
        <p:grpSpPr>
          <a:xfrm>
            <a:off x="11686348" y="7649599"/>
            <a:ext cx="4753802" cy="1054000"/>
            <a:chOff x="11536373" y="7306180"/>
            <a:chExt cx="6171429" cy="1553790"/>
          </a:xfrm>
        </p:grpSpPr>
        <p:pic>
          <p:nvPicPr>
            <p:cNvPr id="12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36373" y="7306180"/>
              <a:ext cx="6171429" cy="1553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9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주변과 섞일 수 있는 편안한 복장 권유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공항에서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제복을 입은 사람이 신분증 및 여권을 요구하는 경우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교통수단은 신뢰성이 보증된 회사를 이용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가급적 예약하여 사용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반드시 신분 확인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인적이 드문 곳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좁고 어두운 곳은 피하기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도로는 끝 차선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인도는 안쪽으로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위기사항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시 자극하지 않도록 주의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귀금속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휴대폰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 소지품 주의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이동 시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1004"/>
          <p:cNvGrpSpPr/>
          <p:nvPr/>
        </p:nvGrpSpPr>
        <p:grpSpPr>
          <a:xfrm>
            <a:off x="9733071" y="4457700"/>
            <a:ext cx="4173429" cy="4401374"/>
            <a:chOff x="7056143" y="2057143"/>
            <a:chExt cx="4173429" cy="6171429"/>
          </a:xfrm>
        </p:grpSpPr>
        <p:pic>
          <p:nvPicPr>
            <p:cNvPr id="9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6143" y="2057143"/>
              <a:ext cx="4173429" cy="6171429"/>
            </a:xfrm>
            <a:prstGeom prst="rect">
              <a:avLst/>
            </a:prstGeom>
          </p:spPr>
        </p:pic>
      </p:grpSp>
      <p:grpSp>
        <p:nvGrpSpPr>
          <p:cNvPr id="10" name="그룹 1006"/>
          <p:cNvGrpSpPr/>
          <p:nvPr/>
        </p:nvGrpSpPr>
        <p:grpSpPr>
          <a:xfrm>
            <a:off x="13268080" y="5238750"/>
            <a:ext cx="3810491" cy="3397474"/>
            <a:chOff x="2075959" y="3863169"/>
            <a:chExt cx="6171429" cy="6163705"/>
          </a:xfrm>
        </p:grpSpPr>
        <p:pic>
          <p:nvPicPr>
            <p:cNvPr id="11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5959" y="3863169"/>
              <a:ext cx="6171429" cy="616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3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7183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국가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문화에 대한 비난 금지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성희롱 행위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언어 또는 욕설 주의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금전적 문제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사적 문제 언급 주의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정치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종교에 관련된 언급이나 비난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공항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항만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군사시설 등 국가안보 관련시설 사진 촬영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주거지 및 개인정보 유출 주의</a:t>
            </a: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귀금속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휴대폰</a:t>
            </a:r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등 소지품 주의</a:t>
            </a:r>
            <a:r>
              <a:rPr lang="ko-KR" altLang="en-US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불법약물 주의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식품 섭취 주의</a:t>
            </a: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일반 주의사항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1002"/>
          <p:cNvGrpSpPr/>
          <p:nvPr/>
        </p:nvGrpSpPr>
        <p:grpSpPr>
          <a:xfrm rot="20520481">
            <a:off x="9818625" y="2205075"/>
            <a:ext cx="6171429" cy="2490453"/>
            <a:chOff x="2195148" y="6983345"/>
            <a:chExt cx="6171429" cy="2490453"/>
          </a:xfrm>
        </p:grpSpPr>
        <p:pic>
          <p:nvPicPr>
            <p:cNvPr id="8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5148" y="6983345"/>
              <a:ext cx="6171429" cy="2490453"/>
            </a:xfrm>
            <a:prstGeom prst="rect">
              <a:avLst/>
            </a:prstGeom>
          </p:spPr>
        </p:pic>
      </p:grpSp>
      <p:grpSp>
        <p:nvGrpSpPr>
          <p:cNvPr id="9" name="그룹 1003"/>
          <p:cNvGrpSpPr/>
          <p:nvPr/>
        </p:nvGrpSpPr>
        <p:grpSpPr>
          <a:xfrm>
            <a:off x="11987527" y="5246957"/>
            <a:ext cx="4902451" cy="4119602"/>
            <a:chOff x="11428571" y="3302369"/>
            <a:chExt cx="6171429" cy="6171429"/>
          </a:xfrm>
        </p:grpSpPr>
        <p:pic>
          <p:nvPicPr>
            <p:cNvPr id="10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1" y="3302369"/>
              <a:ext cx="6171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170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소화기 구비 및 사용법 숙지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비상구 및 대피로 미리 확인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콘센트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전기 기기 전원 확인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주방 화기 항상 주의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화재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6206995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문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손잡이에 열기가 있을 경우 절대 열지 말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창문을 조금 열어서 환기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창 밖으로 수건이나 종이를 흔들어 위치 노출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젖은 수건과 이불로 문 틈 차단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입과 코 막기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자세를 최대한 낮추고 이동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엘리베이터 사용 금지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8" name="그룹 1001"/>
          <p:cNvGrpSpPr/>
          <p:nvPr/>
        </p:nvGrpSpPr>
        <p:grpSpPr>
          <a:xfrm>
            <a:off x="8431121" y="2073513"/>
            <a:ext cx="2274980" cy="3952543"/>
            <a:chOff x="680851" y="616008"/>
            <a:chExt cx="3432857" cy="6171429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851" y="616008"/>
              <a:ext cx="3432857" cy="6171429"/>
            </a:xfrm>
            <a:prstGeom prst="rect">
              <a:avLst/>
            </a:prstGeom>
          </p:spPr>
        </p:pic>
      </p:grpSp>
      <p:grpSp>
        <p:nvGrpSpPr>
          <p:cNvPr id="10" name="그룹 1002"/>
          <p:cNvGrpSpPr/>
          <p:nvPr/>
        </p:nvGrpSpPr>
        <p:grpSpPr>
          <a:xfrm>
            <a:off x="10964233" y="4075381"/>
            <a:ext cx="4305299" cy="2614787"/>
            <a:chOff x="3578754" y="1049407"/>
            <a:chExt cx="6171429" cy="5012837"/>
          </a:xfrm>
        </p:grpSpPr>
        <p:pic>
          <p:nvPicPr>
            <p:cNvPr id="11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8754" y="1049407"/>
              <a:ext cx="6171429" cy="5012837"/>
            </a:xfrm>
            <a:prstGeom prst="rect">
              <a:avLst/>
            </a:prstGeom>
          </p:spPr>
        </p:pic>
      </p:grpSp>
      <p:grpSp>
        <p:nvGrpSpPr>
          <p:cNvPr id="12" name="그룹 1003"/>
          <p:cNvGrpSpPr/>
          <p:nvPr/>
        </p:nvGrpSpPr>
        <p:grpSpPr>
          <a:xfrm>
            <a:off x="11024092" y="2245373"/>
            <a:ext cx="4440758" cy="1388883"/>
            <a:chOff x="10828774" y="1672543"/>
            <a:chExt cx="6171429" cy="3085714"/>
          </a:xfrm>
        </p:grpSpPr>
        <p:pic>
          <p:nvPicPr>
            <p:cNvPr id="13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8774" y="1672543"/>
              <a:ext cx="6171429" cy="308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27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균열음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진동 등 조심이 발견된 경우 전문가에게 문의할 것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전기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가스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수도의 차단장치 위치와 조작방법을 숙지할 것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안전 위치를 파악하고 위험 시 대피 할 것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탁자 아래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내리벽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사이 등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비상 물자 준비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집 주변의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대피장소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확인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지진 피해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6206995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ko-KR" altLang="en-US" sz="3200" b="1" kern="0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위험사항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감지 시 바로 문을 열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정전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화재경보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스프링쿨러 작용에 놀라지 말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거리에 있을 시 건물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가로등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전선에 접근하지 말고 대피할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차량 이용의 경우 건물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나무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고가도로를 피하고 밖으로 탈출 할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011" y="5204619"/>
            <a:ext cx="2882106" cy="400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5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사람이 많은 곳은 반대 방향으로 돌아갈 것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야간 통행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심야식당 및 술집 출입 자제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현지 정부의 지침과 언론 동향 수시 확인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사고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6206995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테러 발생 시 바닥에 엎드려 정황 파악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엎드린 자세로 반대 방향 대피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총기 사고 발생 시 낮은 포복으로 방어 가능한 장소로 은신</a:t>
            </a:r>
            <a:r>
              <a:rPr lang="en-US" altLang="ko-KR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휴대폰 무음 전환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억류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납치 시 저항하거나 눈에 띄는 행동 자제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외부의 구출 사항을 믿고 우호적 관계 유지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소리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냄새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음성 등 기억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10" name="그룹 1005"/>
          <p:cNvGrpSpPr/>
          <p:nvPr/>
        </p:nvGrpSpPr>
        <p:grpSpPr>
          <a:xfrm>
            <a:off x="10227470" y="2516828"/>
            <a:ext cx="5257800" cy="3188018"/>
            <a:chOff x="4113708" y="5142857"/>
            <a:chExt cx="6171429" cy="4557165"/>
          </a:xfrm>
        </p:grpSpPr>
        <p:pic>
          <p:nvPicPr>
            <p:cNvPr id="11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3708" y="5142857"/>
              <a:ext cx="6171429" cy="4557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34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출퇴근 시간 및 이동 경로 패턴의 다양화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활발한 사회적 관계 유지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차량 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내부 확인 후 탑승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잠근 후 운행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예측할 수 없는 사람으로 보이도록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…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납치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5717498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식사 및 운동으로 체력 저하를 줄일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협조적인 태도로 해가 되지 않을 정보만 제공할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구조 시 총소리가 나면 즉각 바닥에 엎드릴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구조 팀의 지시에 따를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8" name="그룹 1006"/>
          <p:cNvGrpSpPr/>
          <p:nvPr/>
        </p:nvGrpSpPr>
        <p:grpSpPr>
          <a:xfrm>
            <a:off x="10268721" y="2183054"/>
            <a:ext cx="6171429" cy="3934286"/>
            <a:chOff x="664640" y="5765737"/>
            <a:chExt cx="6171429" cy="3934286"/>
          </a:xfrm>
        </p:grpSpPr>
        <p:pic>
          <p:nvPicPr>
            <p:cNvPr id="9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640" y="5765737"/>
              <a:ext cx="6171429" cy="3934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020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사제폭탄은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다양한 모습으로 제작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의심물체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발견 시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전파발생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장치 주의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150m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봉쇄 후 신고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모든 문과 창문은 개방하고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파변발생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시 위험 물체는 제거할 것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구조 팀의 지시에 따라 대피 여부 결정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폭발물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5717498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우편물 폭탄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부풀어 있거나 특이한 냄새 확인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                          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바늘 구멍 확인</a:t>
            </a:r>
            <a:endParaRPr lang="en-US" altLang="ko-KR" sz="3200" b="1" kern="0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                           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불분명한 우편물 및 택배의 경우 의심할 것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3200" b="1" kern="0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                           </a:t>
            </a:r>
            <a:r>
              <a:rPr lang="ko-KR" altLang="en-US" sz="3200" b="1" kern="0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수상할 시 바로 신고</a:t>
            </a:r>
            <a:endParaRPr lang="en-US" altLang="ko-KR" sz="3200" b="1" kern="0" dirty="0" smtClean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하트 7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1007"/>
          <p:cNvGrpSpPr/>
          <p:nvPr/>
        </p:nvGrpSpPr>
        <p:grpSpPr>
          <a:xfrm rot="1506831">
            <a:off x="12586662" y="3647228"/>
            <a:ext cx="3147213" cy="4029206"/>
            <a:chOff x="6984016" y="2057143"/>
            <a:chExt cx="4317683" cy="6171429"/>
          </a:xfrm>
        </p:grpSpPr>
        <p:pic>
          <p:nvPicPr>
            <p:cNvPr id="10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4016" y="2057143"/>
              <a:ext cx="4317683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499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485901" y="1210246"/>
            <a:ext cx="14744700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88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88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‘ </a:t>
            </a:r>
            <a:r>
              <a:rPr lang="ko-KR" altLang="en-US" sz="88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 </a:t>
            </a:r>
            <a:r>
              <a:rPr lang="en-US" altLang="ko-KR" sz="88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’ </a:t>
            </a:r>
            <a:r>
              <a:rPr lang="ko-KR" altLang="en-US" sz="66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의 안전보다 중요한 건 없습니다</a:t>
            </a:r>
            <a:r>
              <a:rPr lang="en-US" altLang="ko-KR" sz="66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</a:t>
            </a:r>
            <a:r>
              <a:rPr lang="ko-KR" altLang="en-US" sz="66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 </a:t>
            </a:r>
            <a:endParaRPr lang="ko-KR" altLang="en-US" sz="6600" kern="0" spc="0" dirty="0">
              <a:solidFill>
                <a:srgbClr val="000000"/>
              </a:solidFill>
              <a:effectLst/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3501" y="1562100"/>
            <a:ext cx="2628899" cy="1638300"/>
          </a:xfrm>
          <a:prstGeom prst="rect">
            <a:avLst/>
          </a:prstGeom>
          <a:solidFill>
            <a:srgbClr val="D8C4B2"/>
          </a:solidFill>
          <a:ln>
            <a:solidFill>
              <a:srgbClr val="D8C4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20150721_211006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7" y="4384034"/>
            <a:ext cx="16360168" cy="143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 descr="20150721_210955.jpg"/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53"/>
          <a:stretch>
            <a:fillRect/>
          </a:stretch>
        </p:blipFill>
        <p:spPr bwMode="auto">
          <a:xfrm>
            <a:off x="2647950" y="6478476"/>
            <a:ext cx="12620168" cy="237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폭발물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국정원 _해외체류 국민 대상 테러 가능성 커져...주의 당부_ _ Y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37000" y="2039554"/>
            <a:ext cx="13274450" cy="746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9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폭발물 예방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1" y="2262384"/>
            <a:ext cx="16494309" cy="69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9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비상시 행동 요령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49" y="2104692"/>
            <a:ext cx="13887451" cy="736315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820400" y="1477047"/>
            <a:ext cx="5276850" cy="41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출처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: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대학글로벌현장학급해외안전관리지침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2023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ea typeface="세종학당 본문체" panose="020B05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65288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비상시 행동 요령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000" y="2026705"/>
            <a:ext cx="13667050" cy="735756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820400" y="1477047"/>
            <a:ext cx="5276850" cy="41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출처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: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대학글로벌현장학급해외안전관리지침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2023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ea typeface="세종학당 본문체" panose="020B05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0926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보건교육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_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비상시 행동 요령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1" y="2184404"/>
            <a:ext cx="13239750" cy="721053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820400" y="1477047"/>
            <a:ext cx="5276850" cy="41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출처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: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대학글로벌현장학급해외안전관리지침</a:t>
            </a:r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  <a:ea typeface="세종학당 본문체" panose="020B0503000000000000"/>
              </a:rPr>
              <a:t>2023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ea typeface="세종학당 본문체" panose="020B05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696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B680934-5B5A-4111-694C-F3067EA52287}"/>
              </a:ext>
            </a:extLst>
          </p:cNvPr>
          <p:cNvSpPr txBox="1"/>
          <p:nvPr/>
        </p:nvSpPr>
        <p:spPr>
          <a:xfrm>
            <a:off x="2413203" y="4152930"/>
            <a:ext cx="127297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96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r>
              <a:rPr lang="en-US" altLang="ko-KR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하트 7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15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✈️ 해외여행 가기 전 필수체크! 감염병 예방하기 [내 손안의 닥터 Ep2 _ 충북대병원 김희성 교수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2974" y="2039554"/>
            <a:ext cx="13122275" cy="7381280"/>
          </a:xfrm>
          <a:prstGeom prst="rect">
            <a:avLst/>
          </a:prstGeom>
        </p:spPr>
      </p:pic>
      <p:sp>
        <p:nvSpPr>
          <p:cNvPr id="8" name="하트 7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중국·몽골서 또 발생했다...'이 증상' 생기면 바로 병원 가세요 [지금이뉴스] _ YT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79624" y="2039554"/>
            <a:ext cx="13198475" cy="74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2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324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파견국가의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풍토병 확인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(2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개월 전 예방 접종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의사의 처방전이 필요한 예방약의 경우 최소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주일 전부터 복용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진통제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해열제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자외선차단제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살충제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항생제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일회용 밴드 등 구급약품 준비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판매 생수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탄산수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끓인 물 이용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397" y="5427019"/>
            <a:ext cx="6598153" cy="3648648"/>
          </a:xfrm>
          <a:prstGeom prst="rect">
            <a:avLst/>
          </a:prstGeom>
        </p:spPr>
      </p:pic>
      <p:grpSp>
        <p:nvGrpSpPr>
          <p:cNvPr id="8" name="그룹 1008"/>
          <p:cNvGrpSpPr/>
          <p:nvPr/>
        </p:nvGrpSpPr>
        <p:grpSpPr>
          <a:xfrm>
            <a:off x="3832838" y="5869022"/>
            <a:ext cx="1501162" cy="3206645"/>
            <a:chOff x="8067884" y="2057143"/>
            <a:chExt cx="2149946" cy="6171429"/>
          </a:xfrm>
        </p:grpSpPr>
        <p:pic>
          <p:nvPicPr>
            <p:cNvPr id="9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7884" y="2057143"/>
              <a:ext cx="2149946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730CEA92-5DE5-3240-4D2A-61EC0CB718ED}"/>
              </a:ext>
            </a:extLst>
          </p:cNvPr>
          <p:cNvSpPr/>
          <p:nvPr/>
        </p:nvSpPr>
        <p:spPr>
          <a:xfrm>
            <a:off x="1184091" y="2183054"/>
            <a:ext cx="15256059" cy="639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 독일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진드기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(5~10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월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 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진드기 전용 핀셋으로 제거 후 병원 치료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동남아국가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장티푸스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뎅기열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지카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바이러스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홍역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리투아니아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2022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년 고병원성조류인플루엔자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중국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몽골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페스트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호흡기 질환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바레인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원숭이두창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호흡기 증후군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남미 지역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황열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고산병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볼리비아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출열혈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아르헨티나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출열혈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샤가스병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인도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인도네시아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니파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바이러스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호흡기 질환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검은 곰팡이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□ 마다가스카르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: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페스트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장티푸스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홍역 등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Yes or No #3 - Zecke 야생 진드기는 정말 위험한가?! 독일 야생진드기의 분포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7831" y="1311732"/>
            <a:ext cx="32385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1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7" name="내용 개체 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64" y="900485"/>
            <a:ext cx="7662043" cy="807486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0076" y="900485"/>
            <a:ext cx="7602016" cy="8074868"/>
          </a:xfrm>
          <a:prstGeom prst="rect">
            <a:avLst/>
          </a:prstGeom>
          <a:solidFill>
            <a:srgbClr val="7030A0"/>
          </a:solidFill>
        </p:spPr>
      </p:pic>
    </p:spTree>
    <p:extLst>
      <p:ext uri="{BB962C8B-B14F-4D97-AF65-F5344CB8AC3E}">
        <p14:creationId xmlns:p14="http://schemas.microsoft.com/office/powerpoint/2010/main" val="240807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8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506" y="3456274"/>
            <a:ext cx="13011149" cy="6110279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112838" y="2255945"/>
            <a:ext cx="87757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4400" dirty="0" smtClean="0">
                <a:solidFill>
                  <a:srgbClr val="4D5156"/>
                </a:solidFill>
                <a:latin typeface="Apple SD Gothic Neo"/>
                <a:hlinkClick r:id="rId5"/>
              </a:rPr>
              <a:t>http</a:t>
            </a:r>
            <a:r>
              <a:rPr lang="en-US" altLang="ko-KR" sz="4400" dirty="0">
                <a:solidFill>
                  <a:srgbClr val="4D5156"/>
                </a:solidFill>
                <a:latin typeface="Apple SD Gothic Neo"/>
                <a:hlinkClick r:id="rId5"/>
              </a:rPr>
              <a:t>://</a:t>
            </a:r>
            <a:r>
              <a:rPr lang="ko-KR" altLang="en-US" sz="4400" dirty="0" err="1">
                <a:solidFill>
                  <a:srgbClr val="4D5156"/>
                </a:solidFill>
                <a:latin typeface="Apple SD Gothic Neo"/>
                <a:hlinkClick r:id="rId5"/>
              </a:rPr>
              <a:t>해외감염병</a:t>
            </a:r>
            <a:r>
              <a:rPr lang="en-US" altLang="ko-KR" sz="4400" dirty="0">
                <a:solidFill>
                  <a:srgbClr val="4D5156"/>
                </a:solidFill>
                <a:latin typeface="Apple SD Gothic Neo"/>
                <a:hlinkClick r:id="rId5"/>
              </a:rPr>
              <a:t>now.kr</a:t>
            </a:r>
            <a:endParaRPr lang="en-US" altLang="ko-KR" sz="4400" dirty="0">
              <a:solidFill>
                <a:srgbClr val="1A0DAB"/>
              </a:solidFill>
              <a:latin typeface="Apple SD Gothic Neo"/>
              <a:hlinkClick r:id="rId5"/>
            </a:endParaRPr>
          </a:p>
          <a:p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938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.  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</a:t>
            </a:r>
            <a:r>
              <a:rPr lang="ko-KR" altLang="en-US" sz="4400" b="1" dirty="0" err="1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4400" b="1" dirty="0" smtClean="0">
                <a:solidFill>
                  <a:schemeClr val="accent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예방교육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846856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5" y="2262384"/>
            <a:ext cx="16368736" cy="655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xmlns="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1288268" y="2106831"/>
            <a:ext cx="148809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안전을 위해 가장 중요한 것</a:t>
            </a:r>
            <a:endParaRPr lang="en-US" altLang="ko-KR" sz="96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4061284" y="3867019"/>
            <a:ext cx="89001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‘</a:t>
            </a:r>
            <a:r>
              <a:rPr lang="ko-KR" alt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</a:t>
            </a:r>
            <a:r>
              <a:rPr lang="en-US" altLang="ko-KR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’ </a:t>
            </a:r>
            <a:r>
              <a:rPr lang="ko-KR" altLang="en-US" sz="9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를 돌보는 것</a:t>
            </a:r>
            <a:endParaRPr lang="en-US" altLang="ko-KR" sz="9600" b="1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C313640-FC89-3D7E-6635-BF71BD11ADD8}"/>
              </a:ext>
            </a:extLst>
          </p:cNvPr>
          <p:cNvSpPr txBox="1"/>
          <p:nvPr/>
        </p:nvSpPr>
        <p:spPr>
          <a:xfrm>
            <a:off x="5558670" y="6323014"/>
            <a:ext cx="6340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endParaRPr lang="en-US" altLang="ko-KR" sz="96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1454702" y="1331703"/>
            <a:ext cx="5027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강사 </a:t>
            </a:r>
            <a:r>
              <a:rPr lang="ko-KR" altLang="en-US" sz="7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안정미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54702" y="3561648"/>
            <a:ext cx="1028009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buFontTx/>
              <a:buChar char="-"/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대전대학교평생교육원 전임교수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171450" indent="-171450" fontAlgn="base">
              <a:buFontTx/>
              <a:buChar char="-"/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국민강사교육협회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대표강사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171450" indent="-171450" fontAlgn="base">
              <a:buFontTx/>
              <a:buChar char="-"/>
            </a:pP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다눔에듀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대표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171450" indent="-171450" fontAlgn="base">
              <a:buFontTx/>
              <a:buChar char="-"/>
            </a:pP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KT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서비스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사외강사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171450" indent="-171450" fontAlgn="base">
              <a:buFontTx/>
              <a:buChar char="-"/>
            </a:pP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171450" indent="-171450" fontAlgn="base">
              <a:buFontTx/>
              <a:buChar char="-"/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법정의무교육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fontAlgn="base"/>
            <a:r>
              <a:rPr lang="en-US" altLang="ko-KR" sz="3200" b="1" kern="0" dirty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(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안전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개인정보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직장내괴롭힘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금융</a:t>
            </a:r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fontAlgn="base"/>
            <a:r>
              <a:rPr lang="en-US" altLang="ko-KR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- 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보건교육</a:t>
            </a: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8" name="그룹 1005"/>
          <p:cNvGrpSpPr/>
          <p:nvPr/>
        </p:nvGrpSpPr>
        <p:grpSpPr>
          <a:xfrm rot="159816">
            <a:off x="3195751" y="-1166066"/>
            <a:ext cx="16568737" cy="24410437"/>
            <a:chOff x="13432845" y="651650"/>
            <a:chExt cx="9769135" cy="21986728"/>
          </a:xfrm>
        </p:grpSpPr>
        <p:pic>
          <p:nvPicPr>
            <p:cNvPr id="10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">
              <a:off x="13432845" y="651650"/>
              <a:ext cx="9769135" cy="21986728"/>
            </a:xfrm>
            <a:prstGeom prst="rect">
              <a:avLst/>
            </a:prstGeom>
          </p:spPr>
        </p:pic>
      </p:grpSp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xmlns="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xmlns="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FB2487-0FA9-1536-1AE8-435FA410B0DB}"/>
              </a:ext>
            </a:extLst>
          </p:cNvPr>
          <p:cNvSpPr/>
          <p:nvPr/>
        </p:nvSpPr>
        <p:spPr>
          <a:xfrm rot="5400000">
            <a:off x="4797234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324850" y="1931166"/>
            <a:ext cx="77914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fontAlgn="base">
              <a:buAutoNum type="arabicPeriod"/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현지 안전 보건 교육</a:t>
            </a: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14350" indent="-514350" fontAlgn="base">
              <a:buAutoNum type="arabicPeriod"/>
            </a:pP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14350" indent="-514350" fontAlgn="base">
              <a:buAutoNum type="arabicPeriod"/>
            </a:pP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14350" indent="-514350" fontAlgn="base">
              <a:buAutoNum type="arabicPeriod"/>
            </a:pP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14350" indent="-514350" fontAlgn="base">
              <a:buAutoNum type="arabicPeriod"/>
            </a:pPr>
            <a:endParaRPr lang="en-US" altLang="ko-KR" sz="3200" b="1" kern="0" dirty="0" smtClean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marL="514350" indent="-514350" fontAlgn="base">
              <a:buAutoNum type="arabicPeriod"/>
            </a:pP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해외 </a:t>
            </a:r>
            <a:r>
              <a:rPr lang="ko-KR" altLang="en-US" sz="3200" b="1" kern="0" dirty="0" err="1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감염병</a:t>
            </a:r>
            <a:r>
              <a:rPr lang="ko-KR" altLang="en-US" sz="3200" b="1" kern="0" dirty="0" smtClean="0">
                <a:solidFill>
                  <a:srgbClr val="000000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예방 교육</a:t>
            </a:r>
            <a:endParaRPr lang="en-US" altLang="ko-KR" sz="3200" b="1" kern="0" dirty="0">
              <a:solidFill>
                <a:srgbClr val="000000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" name="하트 1"/>
          <p:cNvSpPr/>
          <p:nvPr/>
        </p:nvSpPr>
        <p:spPr>
          <a:xfrm>
            <a:off x="16249650" y="9072796"/>
            <a:ext cx="514350" cy="281662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5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ㅁ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ㅅ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ㅋ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멕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시 코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21685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ㅌ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ㄹ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ㅇ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이 탈 리 아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68925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xmlns="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초성 </a:t>
            </a:r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나라맞추기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!!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343150" y="2667000"/>
            <a:ext cx="12877800" cy="455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ㅂ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ㅌ</a:t>
            </a:r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  </a:t>
            </a:r>
            <a:r>
              <a:rPr lang="ko-KR" altLang="en-US" sz="16500" dirty="0" err="1" smtClean="0">
                <a:solidFill>
                  <a:schemeClr val="tx1"/>
                </a:solidFill>
                <a:latin typeface="세종학당 제목체"/>
              </a:rPr>
              <a:t>ㄴ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95550" y="3088669"/>
            <a:ext cx="12877800" cy="4552950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500" dirty="0" smtClean="0">
                <a:solidFill>
                  <a:schemeClr val="tx1"/>
                </a:solidFill>
                <a:latin typeface="세종학당 제목체"/>
              </a:rPr>
              <a:t>베 트 남</a:t>
            </a:r>
            <a:endParaRPr lang="ko-KR" altLang="en-US" sz="16500" dirty="0">
              <a:solidFill>
                <a:schemeClr val="tx1"/>
              </a:solidFill>
              <a:latin typeface="세종학당 제목체"/>
            </a:endParaRPr>
          </a:p>
        </p:txBody>
      </p:sp>
    </p:spTree>
    <p:extLst>
      <p:ext uri="{BB962C8B-B14F-4D97-AF65-F5344CB8AC3E}">
        <p14:creationId xmlns:p14="http://schemas.microsoft.com/office/powerpoint/2010/main" val="405082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1203</Words>
  <Application>Microsoft Office PowerPoint</Application>
  <PresentationFormat>사용자 지정</PresentationFormat>
  <Paragraphs>223</Paragraphs>
  <Slides>42</Slides>
  <Notes>42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Apple SD Gothic Neo</vt:lpstr>
      <vt:lpstr>맑은 고딕</vt:lpstr>
      <vt:lpstr>세종학당 본문체</vt:lpstr>
      <vt:lpstr>세종학당 제목체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ADMIN</cp:lastModifiedBy>
  <cp:revision>47</cp:revision>
  <dcterms:created xsi:type="dcterms:W3CDTF">2024-01-18T05:20:31Z</dcterms:created>
  <dcterms:modified xsi:type="dcterms:W3CDTF">2024-01-27T14:03:44Z</dcterms:modified>
</cp:coreProperties>
</file>